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1"/>
  </p:notesMasterIdLst>
  <p:handoutMasterIdLst>
    <p:handoutMasterId r:id="rId42"/>
  </p:handoutMasterIdLst>
  <p:sldIdLst>
    <p:sldId id="603" r:id="rId6"/>
    <p:sldId id="2417" r:id="rId7"/>
    <p:sldId id="259" r:id="rId8"/>
    <p:sldId id="2442" r:id="rId9"/>
    <p:sldId id="2443" r:id="rId10"/>
    <p:sldId id="2444" r:id="rId11"/>
    <p:sldId id="2445" r:id="rId12"/>
    <p:sldId id="2446" r:id="rId13"/>
    <p:sldId id="2447" r:id="rId14"/>
    <p:sldId id="2448" r:id="rId15"/>
    <p:sldId id="2449" r:id="rId16"/>
    <p:sldId id="2450" r:id="rId17"/>
    <p:sldId id="2451" r:id="rId18"/>
    <p:sldId id="2452" r:id="rId19"/>
    <p:sldId id="2453" r:id="rId20"/>
    <p:sldId id="2439" r:id="rId21"/>
    <p:sldId id="2454" r:id="rId22"/>
    <p:sldId id="2455" r:id="rId23"/>
    <p:sldId id="2440" r:id="rId24"/>
    <p:sldId id="2456" r:id="rId25"/>
    <p:sldId id="2460" r:id="rId26"/>
    <p:sldId id="2463" r:id="rId27"/>
    <p:sldId id="2464" r:id="rId28"/>
    <p:sldId id="2465" r:id="rId29"/>
    <p:sldId id="2461" r:id="rId30"/>
    <p:sldId id="2466" r:id="rId31"/>
    <p:sldId id="2462" r:id="rId32"/>
    <p:sldId id="2441" r:id="rId33"/>
    <p:sldId id="2437" r:id="rId34"/>
    <p:sldId id="2459" r:id="rId35"/>
    <p:sldId id="2457" r:id="rId36"/>
    <p:sldId id="2458" r:id="rId37"/>
    <p:sldId id="582" r:id="rId38"/>
    <p:sldId id="2419" r:id="rId39"/>
    <p:sldId id="2423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7212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92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58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atKyfC5l-BaStje8-F3FGQ" TargetMode="External"/><Relationship Id="rId2" Type="http://schemas.openxmlformats.org/officeDocument/2006/relationships/hyperlink" Target="https://huggingface.co/deepseek-a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enzomi12/AIFoundation/tree/main/09News/00Others" TargetMode="External"/><Relationship Id="rId4" Type="http://schemas.openxmlformats.org/officeDocument/2006/relationships/hyperlink" Target="https://github.com/deepseek-ai/DeepSeek-R1/blob/main/DeepSeek_R1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858BE-DB75-9276-AE60-B70AA2DD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994"/>
            <a:ext cx="12227896" cy="6878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DeepSeek-R1</a:t>
            </a: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深度解读</a:t>
            </a:r>
            <a:endParaRPr lang="zh-CN" altLang="en-US" sz="88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52F4D4-2DE1-A382-3722-113C40AE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-US" dirty="0"/>
              <a:t>的自我进化过程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8A8378-4B17-F108-089F-3C32209FC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在推理过程中，</a:t>
            </a:r>
            <a:r>
              <a:rPr lang="en" altLang="zh-CN" dirty="0"/>
              <a:t>DeepSeek-R1-Zero </a:t>
            </a:r>
            <a:r>
              <a:rPr lang="zh-CN" altLang="en-US" dirty="0"/>
              <a:t>在训练集上的平均响应长度。</a:t>
            </a:r>
            <a:r>
              <a:rPr lang="en" altLang="zh-CN" dirty="0"/>
              <a:t>DeepSeek-R1-Zero </a:t>
            </a:r>
            <a:r>
              <a:rPr lang="zh-CN" altLang="en-US" dirty="0"/>
              <a:t>自然而然地 </a:t>
            </a:r>
            <a:r>
              <a:rPr lang="en-US" altLang="zh-CN" dirty="0"/>
              <a:t>| </a:t>
            </a:r>
            <a:r>
              <a:rPr lang="zh-CN" altLang="en-US" dirty="0"/>
              <a:t>学会了用更多的思考时间来解决推理任务。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52DF24-DD8C-47FC-EE76-CF4B506E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12" y="2280745"/>
            <a:ext cx="7002512" cy="420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6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1B80F9-3561-CB03-7AF7-48E3251F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DeepSeek-R1-Zero </a:t>
            </a:r>
            <a:r>
              <a:rPr lang="zh-CN" altLang="en-US" dirty="0"/>
              <a:t>的 </a:t>
            </a:r>
            <a:r>
              <a:rPr lang="en-US" altLang="zh-CN" dirty="0"/>
              <a:t>"</a:t>
            </a:r>
            <a:r>
              <a:rPr lang="zh-CN" altLang="en-US" dirty="0"/>
              <a:t>啊哈时刻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C2BBFF-FC1A-6DF8-0AE3-13C2E1CDB5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无需明确教导模型如何解决问题，只需向它提供正确的激励，它就能自主开 发出先进的问题解决策略。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ECCC92-35D9-0031-C8FD-F156F23C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57" y="2199726"/>
            <a:ext cx="7772400" cy="42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5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冷启动强化学习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）作为冷启动 ，纳入少量高质量数据能否进一步提高推理性能或加速收敛？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）如何才能训练出一个用户友好型模型 ，不仅能生成清晰连贯的思维链（</a:t>
            </a:r>
            <a:r>
              <a:rPr lang="en" altLang="zh-CN" dirty="0"/>
              <a:t>CoT</a:t>
            </a:r>
            <a:r>
              <a:rPr lang="zh-CN" altLang="en" dirty="0"/>
              <a:t>），</a:t>
            </a:r>
            <a:r>
              <a:rPr lang="zh-CN" altLang="en-US" dirty="0"/>
              <a:t>还能展示强大的通用能力？</a:t>
            </a:r>
          </a:p>
        </p:txBody>
      </p:sp>
    </p:spTree>
    <p:extLst>
      <p:ext uri="{BB962C8B-B14F-4D97-AF65-F5344CB8AC3E}">
        <p14:creationId xmlns:p14="http://schemas.microsoft.com/office/powerpoint/2010/main" val="1037548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冷启动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构建并收集了少量长</a:t>
            </a:r>
            <a:r>
              <a:rPr lang="en-US" altLang="zh-CN" dirty="0"/>
              <a:t>CoT</a:t>
            </a:r>
            <a:r>
              <a:rPr lang="zh-CN" altLang="en-US" dirty="0"/>
              <a:t>数据， 以微调模型作为初始</a:t>
            </a:r>
            <a:r>
              <a:rPr lang="en-US" altLang="zh-CN" dirty="0"/>
              <a:t>RL</a:t>
            </a:r>
            <a:r>
              <a:rPr lang="zh-CN" altLang="en-US" dirty="0"/>
              <a:t>行为体。 为了收集 这些数据，我们探索了几种方法：</a:t>
            </a:r>
            <a:endParaRPr lang="en-US" altLang="zh-CN" dirty="0"/>
          </a:p>
          <a:p>
            <a:pPr lvl="1"/>
            <a:r>
              <a:rPr lang="zh-CN" altLang="en-US" dirty="0"/>
              <a:t>以长 </a:t>
            </a:r>
            <a:r>
              <a:rPr lang="en-US" altLang="zh-CN" dirty="0"/>
              <a:t>CoT </a:t>
            </a:r>
            <a:r>
              <a:rPr lang="zh-CN" altLang="en-US" dirty="0"/>
              <a:t>为例，使用少量提示；</a:t>
            </a:r>
            <a:endParaRPr lang="en-US" altLang="zh-CN" dirty="0"/>
          </a:p>
          <a:p>
            <a:pPr lvl="1"/>
            <a:r>
              <a:rPr lang="zh-CN" altLang="en-US" dirty="0"/>
              <a:t>直接提示模型生成详细答案，并进行反思和验证；</a:t>
            </a:r>
            <a:endParaRPr lang="en-US" altLang="zh-CN" dirty="0"/>
          </a:p>
          <a:p>
            <a:pPr lvl="1"/>
            <a:r>
              <a:rPr lang="zh-CN" altLang="en-US" dirty="0"/>
              <a:t>以可读格式收集 </a:t>
            </a:r>
            <a:r>
              <a:rPr lang="en-US" altLang="zh-CN" dirty="0"/>
              <a:t>DeepSeek-R1- Zero </a:t>
            </a:r>
            <a:r>
              <a:rPr lang="zh-CN" altLang="en-US" dirty="0"/>
              <a:t>的输出结果；通过人工注释者的后期处理完善 结果。</a:t>
            </a:r>
          </a:p>
        </p:txBody>
      </p:sp>
    </p:spTree>
    <p:extLst>
      <p:ext uri="{BB962C8B-B14F-4D97-AF65-F5344CB8AC3E}">
        <p14:creationId xmlns:p14="http://schemas.microsoft.com/office/powerpoint/2010/main" val="125366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以推理为导向的强化学习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 </a:t>
            </a:r>
            <a:r>
              <a:rPr lang="en" altLang="zh-CN" dirty="0"/>
              <a:t>RL </a:t>
            </a:r>
            <a:r>
              <a:rPr lang="zh-CN" altLang="en-US" dirty="0"/>
              <a:t>训练过程中引入了语言一致性奖励，其计算方法是 </a:t>
            </a:r>
            <a:r>
              <a:rPr lang="en" altLang="zh-CN" dirty="0"/>
              <a:t>CoT </a:t>
            </a:r>
            <a:r>
              <a:rPr lang="zh-CN" altLang="en-US" dirty="0"/>
              <a:t>中目标语言单词所占的比例。</a:t>
            </a:r>
            <a:endParaRPr lang="en-US" altLang="zh-CN" dirty="0"/>
          </a:p>
          <a:p>
            <a:r>
              <a:rPr lang="zh-CN" altLang="en-US" dirty="0"/>
              <a:t>虽然消融实验表明这种一致性会导致模型性能略有下降，但这种奖励符合人类的偏好，使其更具可读性 。</a:t>
            </a:r>
            <a:endParaRPr lang="en-US" altLang="zh-CN" dirty="0"/>
          </a:p>
          <a:p>
            <a:r>
              <a:rPr lang="zh-CN" altLang="en-US" dirty="0"/>
              <a:t>最后，我们将推理任务的准确性和语言一致性奖励直接相加形成最终奖励。然后，我们对微调后 的模型进行强化学习（</a:t>
            </a:r>
            <a:r>
              <a:rPr lang="en" altLang="zh-CN" dirty="0"/>
              <a:t>RL</a:t>
            </a:r>
            <a:r>
              <a:rPr lang="zh-CN" altLang="en" dirty="0"/>
              <a:t>）</a:t>
            </a:r>
            <a:r>
              <a:rPr lang="zh-CN" altLang="en-US" dirty="0"/>
              <a:t>训练，直到 它在推理任务上达到收敛为止。</a:t>
            </a:r>
          </a:p>
        </p:txBody>
      </p:sp>
    </p:spTree>
    <p:extLst>
      <p:ext uri="{BB962C8B-B14F-4D97-AF65-F5344CB8AC3E}">
        <p14:creationId xmlns:p14="http://schemas.microsoft.com/office/powerpoint/2010/main" val="270359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拒绝采样和监督微调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通过纳入更多 数据来扩展数据集，其中一些数据使用了生成式奖励模型，将地面实况和模型预测输入 </a:t>
            </a:r>
            <a:r>
              <a:rPr lang="en" altLang="zh-CN" dirty="0"/>
              <a:t>DeepSeekV3 </a:t>
            </a:r>
            <a:r>
              <a:rPr lang="zh-CN" altLang="en-US" dirty="0"/>
              <a:t>进行判断。</a:t>
            </a:r>
            <a:endParaRPr lang="en-US" altLang="zh-CN" dirty="0"/>
          </a:p>
          <a:p>
            <a:r>
              <a:rPr lang="zh-CN" altLang="en-US" dirty="0"/>
              <a:t>此外，由于模型输出有时混乱难读，我们过滤掉了混合语言的思维链、长段落和代码 块。对于每个提示，我们都会对多个回答进行抽样，只保留正确回答。</a:t>
            </a:r>
          </a:p>
        </p:txBody>
      </p:sp>
    </p:spTree>
    <p:extLst>
      <p:ext uri="{BB962C8B-B14F-4D97-AF65-F5344CB8AC3E}">
        <p14:creationId xmlns:p14="http://schemas.microsoft.com/office/powerpoint/2010/main" val="230481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9BAC17-1600-4E8D-F699-F8866F73C4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DeepSeek-R1-Zero</a:t>
            </a:r>
          </a:p>
          <a:p>
            <a:r>
              <a:rPr lang="en-US" altLang="zh-CN" sz="9600" dirty="0"/>
              <a:t>DeepSeek-R1</a:t>
            </a:r>
          </a:p>
        </p:txBody>
      </p:sp>
    </p:spTree>
    <p:extLst>
      <p:ext uri="{BB962C8B-B14F-4D97-AF65-F5344CB8AC3E}">
        <p14:creationId xmlns:p14="http://schemas.microsoft.com/office/powerpoint/2010/main" val="208450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6CF58F-D355-64B0-E1EB-68E25436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DeepSeek-R1-Zero</a:t>
            </a:r>
            <a:r>
              <a:rPr lang="zh-CN" altLang="en-US" dirty="0"/>
              <a:t> 整体训练流程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904C5-7B32-8BB0-2536-CA0B1ACC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11" y="1921640"/>
            <a:ext cx="6254340" cy="39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6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6CF58F-D355-64B0-E1EB-68E25436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DeepSeek-R1</a:t>
            </a:r>
            <a:r>
              <a:rPr lang="zh-CN" altLang="en-US" dirty="0"/>
              <a:t> 整体训练流程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816F26-562A-5EFE-1B88-63301D5B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35" y="1246909"/>
            <a:ext cx="6509872" cy="51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4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938AF-B47A-1764-AB7F-5185CDB787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9600" dirty="0"/>
              <a:t>GRPO</a:t>
            </a:r>
            <a:r>
              <a:rPr lang="zh-CN" altLang="en-US" sz="9600" dirty="0"/>
              <a:t> 算法原理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0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400" dirty="0"/>
              <a:t>DeepSeek-R1</a:t>
            </a:r>
            <a:r>
              <a:rPr lang="zh-CN" altLang="en-US" sz="2400" dirty="0"/>
              <a:t> 技术文章解读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从 </a:t>
            </a:r>
            <a:r>
              <a:rPr lang="en-US" altLang="zh-CN" sz="2400" dirty="0"/>
              <a:t>DeepSeek-R1-Zero </a:t>
            </a:r>
            <a:r>
              <a:rPr lang="zh-CN" altLang="en-US" sz="2400" dirty="0"/>
              <a:t>到</a:t>
            </a:r>
            <a:r>
              <a:rPr lang="en-US" altLang="zh-CN" sz="2400" dirty="0"/>
              <a:t> DeepSeek-R1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400" dirty="0"/>
              <a:t>Group Relative Policy Optimization(GRPO)</a:t>
            </a:r>
            <a:r>
              <a:rPr lang="zh-CN" altLang="en-US" sz="2400" dirty="0"/>
              <a:t> 算法原理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对产业的思考与小结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C4DE35-0AE2-80C4-B02F-D1B8ADBB6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04"/>
            <a:ext cx="12044854" cy="6052812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13C4813-00C6-4199-5C80-3EBE8F607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最早 </a:t>
            </a:r>
            <a:r>
              <a:rPr lang="en" altLang="zh-CN" dirty="0"/>
              <a:t>GRPO</a:t>
            </a:r>
            <a:r>
              <a:rPr lang="zh-CN" altLang="en-US" dirty="0"/>
              <a:t> 工作发表于 </a:t>
            </a:r>
            <a:r>
              <a:rPr lang="en" altLang="zh-CN" dirty="0" err="1"/>
              <a:t>DeepseekMath</a:t>
            </a:r>
            <a:r>
              <a:rPr lang="en" altLang="zh-CN" dirty="0"/>
              <a:t> </a:t>
            </a:r>
            <a:r>
              <a:rPr lang="zh-CN" altLang="en" dirty="0"/>
              <a:t>，</a:t>
            </a:r>
            <a:r>
              <a:rPr lang="zh-CN" altLang="en-US" dirty="0"/>
              <a:t>是数学逻辑 </a:t>
            </a:r>
            <a:r>
              <a:rPr lang="en" altLang="zh-CN" dirty="0"/>
              <a:t>reasoning </a:t>
            </a:r>
            <a:r>
              <a:rPr lang="zh-CN" altLang="en-US" dirty="0"/>
              <a:t>上使用的，为了了解细节，建议还是先阅读 </a:t>
            </a:r>
            <a:r>
              <a:rPr lang="en" altLang="zh-CN" dirty="0" err="1"/>
              <a:t>DeepseekMath</a:t>
            </a:r>
            <a:r>
              <a:rPr lang="zh-CN" altLang="en-US" dirty="0"/>
              <a:t> 论文。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22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6BD8-AA7E-A49E-4253-DAE90A64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300 </a:t>
            </a:r>
            <a:r>
              <a:rPr kumimoji="1" lang="zh-CN" altLang="en-US" dirty="0"/>
              <a:t>年前 鹅也是个研究算法的人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76A0C4-BE52-2038-A475-65B1DEC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8" y="1834459"/>
            <a:ext cx="11328298" cy="38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A8C1094-210B-1CE0-ED6F-410FB6EA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知识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18A1A0-7521-EF3B-EFC8-BB7FA9CC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sz="2400" b="1" dirty="0"/>
              <a:t>LLM </a:t>
            </a:r>
            <a:r>
              <a:rPr lang="zh-CN" altLang="en-US" sz="2400" b="1" dirty="0"/>
              <a:t>中主流 </a:t>
            </a:r>
            <a:r>
              <a:rPr lang="en" altLang="zh-CN" sz="2400" b="1" dirty="0"/>
              <a:t>RLHF </a:t>
            </a:r>
            <a:r>
              <a:rPr lang="zh-CN" altLang="en-US" sz="2400" b="1" dirty="0"/>
              <a:t>方向分为两大路线：</a:t>
            </a:r>
            <a:endParaRPr lang="en-US" altLang="zh-CN" sz="2400" b="1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dirty="0"/>
              <a:t> 以 </a:t>
            </a:r>
            <a:r>
              <a:rPr lang="en-US" altLang="zh-CN" sz="2000" dirty="0"/>
              <a:t>[</a:t>
            </a:r>
            <a:r>
              <a:rPr lang="en" altLang="zh-CN" sz="2000" dirty="0"/>
              <a:t>PPO] </a:t>
            </a:r>
            <a:r>
              <a:rPr lang="zh-CN" altLang="en-US" sz="2000" dirty="0"/>
              <a:t>为代表的 </a:t>
            </a:r>
            <a:r>
              <a:rPr lang="en" altLang="zh-CN" sz="2000" dirty="0"/>
              <a:t>On Policy </a:t>
            </a:r>
            <a:r>
              <a:rPr lang="zh-CN" altLang="en-US" sz="2000" dirty="0"/>
              <a:t>路线 </a:t>
            </a:r>
            <a:endParaRPr lang="en-US" altLang="zh-CN" sz="20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dirty="0"/>
              <a:t>以 </a:t>
            </a:r>
            <a:r>
              <a:rPr lang="en-US" altLang="zh-CN" sz="2000" dirty="0"/>
              <a:t>[</a:t>
            </a:r>
            <a:r>
              <a:rPr lang="en" altLang="zh-CN" sz="2000" dirty="0"/>
              <a:t>DPO] </a:t>
            </a:r>
            <a:r>
              <a:rPr lang="zh-CN" altLang="en-US" sz="2000" dirty="0"/>
              <a:t>为代表的 </a:t>
            </a:r>
            <a:r>
              <a:rPr lang="en" altLang="zh-CN" sz="2000" dirty="0"/>
              <a:t>Off Policy </a:t>
            </a:r>
            <a:r>
              <a:rPr lang="zh-CN" altLang="en-US" sz="2000" dirty="0"/>
              <a:t>路线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0358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A8C1094-210B-1CE0-ED6F-410FB6EA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知识：</a:t>
            </a:r>
            <a:r>
              <a:rPr lang="en" altLang="zh-CN" dirty="0"/>
              <a:t>On Policy </a:t>
            </a:r>
            <a:r>
              <a:rPr lang="zh-CN" altLang="en-US" dirty="0"/>
              <a:t>与 </a:t>
            </a:r>
            <a:r>
              <a:rPr lang="en" altLang="zh-CN" dirty="0"/>
              <a:t>Off Policy </a:t>
            </a:r>
            <a:r>
              <a:rPr lang="zh-CN" altLang="en-US" dirty="0"/>
              <a:t>差异在哪？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18A1A0-7521-EF3B-EFC8-BB7FA9CC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On policy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sz="2000" dirty="0"/>
              <a:t>每次训练都基于自己的生成模型（</a:t>
            </a:r>
            <a:r>
              <a:rPr lang="en" altLang="zh-CN" sz="2000" dirty="0"/>
              <a:t>Actor</a:t>
            </a:r>
            <a:r>
              <a:rPr lang="zh-CN" altLang="en" sz="2000" dirty="0"/>
              <a:t>），</a:t>
            </a:r>
            <a:r>
              <a:rPr lang="zh-CN" altLang="en-US" sz="2000" dirty="0"/>
              <a:t>通过教练（</a:t>
            </a:r>
            <a:r>
              <a:rPr lang="en" altLang="zh-CN" sz="2000" dirty="0"/>
              <a:t>Critic</a:t>
            </a:r>
            <a:r>
              <a:rPr lang="zh-CN" altLang="en" sz="2000" dirty="0"/>
              <a:t>）</a:t>
            </a:r>
            <a:r>
              <a:rPr lang="zh-CN" altLang="en-US" sz="2000" dirty="0"/>
              <a:t>反馈奖励；</a:t>
            </a:r>
            <a:endParaRPr lang="en-US" altLang="zh-CN" sz="2000" dirty="0"/>
          </a:p>
          <a:p>
            <a:pPr lvl="1"/>
            <a:r>
              <a:rPr lang="zh-CN" altLang="en-US" sz="2000" dirty="0"/>
              <a:t>优势是效率高，没有模型自生成自然效率高，问题是训练后模型能力可能不够；</a:t>
            </a:r>
            <a:endParaRPr lang="en-US" altLang="zh-CN" sz="2000" dirty="0"/>
          </a:p>
          <a:p>
            <a:r>
              <a:rPr lang="en" altLang="zh-CN" b="1" dirty="0">
                <a:solidFill>
                  <a:srgbClr val="66BA36"/>
                </a:solidFill>
              </a:rPr>
              <a:t>off policy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sz="2000" dirty="0"/>
              <a:t>基于现有标注的情况进行分析，存在训练样本可能与模型不匹配的问题；</a:t>
            </a:r>
            <a:endParaRPr lang="en-US" altLang="zh-CN" sz="2000" dirty="0"/>
          </a:p>
          <a:p>
            <a:pPr lvl="1"/>
            <a:r>
              <a:rPr lang="zh-CN" altLang="en-US" sz="2000" dirty="0"/>
              <a:t>优势是更有可能达到模型能力的上限，问题是效率较低。</a:t>
            </a:r>
          </a:p>
        </p:txBody>
      </p:sp>
    </p:spTree>
    <p:extLst>
      <p:ext uri="{BB962C8B-B14F-4D97-AF65-F5344CB8AC3E}">
        <p14:creationId xmlns:p14="http://schemas.microsoft.com/office/powerpoint/2010/main" val="181234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7BD534-6DE2-2841-DA94-971F4116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PPO</a:t>
            </a:r>
            <a:r>
              <a:rPr lang="zh-CN" altLang="en-US" dirty="0"/>
              <a:t> 算法</a:t>
            </a:r>
          </a:p>
        </p:txBody>
      </p:sp>
      <p:pic>
        <p:nvPicPr>
          <p:cNvPr id="2050" name="Picture 2" descr="Actor and critic models trained separately in PPO algorithm. | Download  Scientific Diagram">
            <a:extLst>
              <a:ext uri="{FF2B5EF4-FFF2-40B4-BE49-F238E27FC236}">
                <a16:creationId xmlns:a16="http://schemas.microsoft.com/office/drawing/2014/main" id="{0A670495-8662-9D26-5AB6-6BD6CD85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2" y="1246909"/>
            <a:ext cx="11061527" cy="5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523E2F-F0F5-B1B8-6B2D-8EF10B723B63}"/>
              </a:ext>
            </a:extLst>
          </p:cNvPr>
          <p:cNvSpPr txBox="1"/>
          <p:nvPr/>
        </p:nvSpPr>
        <p:spPr>
          <a:xfrm>
            <a:off x="6842235" y="5611091"/>
            <a:ext cx="3242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Reference Model</a:t>
            </a:r>
            <a:endParaRPr lang="zh-CN" altLang="en-US" sz="2400" b="1" dirty="0">
              <a:latin typeface="Lexend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FCEC88-1729-BD76-1EF5-047A52CC3959}"/>
              </a:ext>
            </a:extLst>
          </p:cNvPr>
          <p:cNvSpPr txBox="1"/>
          <p:nvPr/>
        </p:nvSpPr>
        <p:spPr>
          <a:xfrm>
            <a:off x="8765627" y="4649395"/>
            <a:ext cx="2638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Reward</a:t>
            </a:r>
            <a:r>
              <a:rPr lang="en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 Model</a:t>
            </a:r>
            <a:endParaRPr lang="zh-CN" altLang="en-US" sz="24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2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711813-8022-99A6-E460-82634396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PPO</a:t>
            </a:r>
            <a:r>
              <a:rPr lang="zh-CN" altLang="en-US" dirty="0"/>
              <a:t> 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2F778B-438F-8886-B319-18D9A46444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>
                <a:effectLst/>
              </a:rPr>
              <a:t>从</a:t>
            </a:r>
            <a:r>
              <a:rPr lang="en" altLang="zh-CN" sz="2400" b="1" dirty="0">
                <a:effectLst/>
              </a:rPr>
              <a:t>PPO</a:t>
            </a:r>
            <a:r>
              <a:rPr lang="zh-CN" altLang="en-US" sz="2400" b="1" dirty="0">
                <a:effectLst/>
              </a:rPr>
              <a:t>的优化过程分析，其存在如下缺点：</a:t>
            </a:r>
          </a:p>
          <a:p>
            <a:pPr lvl="1">
              <a:buFont typeface="+mj-lt"/>
              <a:buAutoNum type="arabicPeriod"/>
            </a:pPr>
            <a:r>
              <a:rPr lang="zh-CN" altLang="en-US" sz="2000" dirty="0">
                <a:effectLst/>
              </a:rPr>
              <a:t>需要训练一个与策略模型大小相当的价值模型，这带来了巨大的内存和计算负担；</a:t>
            </a:r>
          </a:p>
          <a:p>
            <a:pPr lvl="1">
              <a:buFont typeface="+mj-lt"/>
              <a:buAutoNum type="arabicPeriod"/>
            </a:pPr>
            <a:r>
              <a:rPr lang="en" altLang="zh-CN" sz="2000" dirty="0">
                <a:effectLst/>
              </a:rPr>
              <a:t>LLM </a:t>
            </a:r>
            <a:r>
              <a:rPr lang="zh-CN" altLang="en-US" sz="2000" dirty="0">
                <a:effectLst/>
              </a:rPr>
              <a:t>通常只有最后一个 </a:t>
            </a:r>
            <a:r>
              <a:rPr lang="en" altLang="zh-CN" sz="2000" dirty="0">
                <a:effectLst/>
              </a:rPr>
              <a:t>token </a:t>
            </a:r>
            <a:r>
              <a:rPr lang="zh-CN" altLang="en-US" sz="2000" dirty="0">
                <a:effectLst/>
              </a:rPr>
              <a:t>会被奖励模型打分，训练在每个 </a:t>
            </a:r>
            <a:r>
              <a:rPr lang="en" altLang="zh-CN" sz="2000" dirty="0">
                <a:effectLst/>
              </a:rPr>
              <a:t>token </a:t>
            </a:r>
            <a:r>
              <a:rPr lang="zh-CN" altLang="en-US" sz="2000" dirty="0">
                <a:effectLst/>
              </a:rPr>
              <a:t>上都准确价值函数难；</a:t>
            </a:r>
            <a:endParaRPr lang="en-US" altLang="zh-CN" sz="2000" dirty="0">
              <a:effectLst/>
            </a:endParaRPr>
          </a:p>
          <a:p>
            <a:pPr lvl="1">
              <a:buFont typeface="+mj-lt"/>
              <a:buAutoNum type="arabicPeriod"/>
            </a:pPr>
            <a:endParaRPr lang="en-US" altLang="zh-CN" sz="2400" b="1" dirty="0"/>
          </a:p>
          <a:p>
            <a:pPr>
              <a:buFont typeface="+mj-lt"/>
              <a:buAutoNum type="arabicPeriod"/>
            </a:pPr>
            <a:r>
              <a:rPr lang="en" altLang="zh-CN" sz="2400" dirty="0"/>
              <a:t>GRPO </a:t>
            </a:r>
            <a:r>
              <a:rPr lang="zh-CN" altLang="en-US" sz="2400" dirty="0"/>
              <a:t>避免了像 </a:t>
            </a:r>
            <a:r>
              <a:rPr lang="en" altLang="zh-CN" sz="2400" dirty="0"/>
              <a:t>PPO </a:t>
            </a:r>
            <a:r>
              <a:rPr lang="zh-CN" altLang="en-US" sz="2400" dirty="0"/>
              <a:t>那样使用额外的 </a:t>
            </a:r>
            <a:r>
              <a:rPr lang="en-US" altLang="zh-CN" sz="2400" dirty="0"/>
              <a:t>Value</a:t>
            </a:r>
            <a:r>
              <a:rPr lang="en" altLang="zh-CN" sz="2400" dirty="0"/>
              <a:t> Model</a:t>
            </a:r>
            <a:r>
              <a:rPr lang="zh-CN" altLang="en-US" sz="2400" dirty="0"/>
              <a:t> 近似，而是使用同一问题下多个采样输出的平均奖励作为基线</a:t>
            </a:r>
          </a:p>
        </p:txBody>
      </p:sp>
    </p:spTree>
    <p:extLst>
      <p:ext uri="{BB962C8B-B14F-4D97-AF65-F5344CB8AC3E}">
        <p14:creationId xmlns:p14="http://schemas.microsoft.com/office/powerpoint/2010/main" val="409992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2BC693-DED1-02E4-9267-2C136CE6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Group Relative Policy Optimization</a:t>
            </a:r>
            <a:r>
              <a:rPr lang="zh-CN" altLang="en-US" dirty="0"/>
              <a:t> </a:t>
            </a:r>
            <a:r>
              <a:rPr lang="en-US" altLang="zh-CN" dirty="0"/>
              <a:t>(GRPO)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130FA1-3822-36AE-C7D7-6EEA42CD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7" y="1563640"/>
            <a:ext cx="10883561" cy="46059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8F7E9-AACD-AEA6-06B3-C16F9F552C98}"/>
              </a:ext>
            </a:extLst>
          </p:cNvPr>
          <p:cNvSpPr txBox="1"/>
          <p:nvPr/>
        </p:nvSpPr>
        <p:spPr>
          <a:xfrm>
            <a:off x="2427889" y="2174208"/>
            <a:ext cx="1140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Actor</a:t>
            </a:r>
            <a:endParaRPr lang="zh-CN" altLang="en-US" sz="2400" b="1" dirty="0">
              <a:latin typeface="Lexend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D4641C-8184-6F6B-029A-5286D7AA227E}"/>
              </a:ext>
            </a:extLst>
          </p:cNvPr>
          <p:cNvSpPr txBox="1"/>
          <p:nvPr/>
        </p:nvSpPr>
        <p:spPr>
          <a:xfrm>
            <a:off x="3943410" y="3198167"/>
            <a:ext cx="1140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Critic</a:t>
            </a:r>
            <a:endParaRPr lang="zh-CN" altLang="en-US" sz="24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6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AD26FC7-5F91-6A69-20F4-BAF5F599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Group Relative Policy Optimization</a:t>
            </a:r>
            <a:r>
              <a:rPr lang="zh-CN" altLang="en-US" dirty="0"/>
              <a:t> </a:t>
            </a:r>
            <a:r>
              <a:rPr lang="en-US" altLang="zh-CN" dirty="0"/>
              <a:t>(GRPO)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1D5252-BFA3-D452-64E9-5F08AA5BD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无需额外的价值函数：</a:t>
            </a:r>
            <a:endParaRPr lang="en-US" altLang="zh-CN" b="1" dirty="0"/>
          </a:p>
          <a:p>
            <a:pPr lvl="1"/>
            <a:r>
              <a:rPr lang="en" altLang="zh-CN" dirty="0"/>
              <a:t>GRPO </a:t>
            </a:r>
            <a:r>
              <a:rPr lang="zh-CN" altLang="en-US" dirty="0"/>
              <a:t>使用组内平均奖励作为基线，避免了训练额外的价值函数，从而减少了内存和计算负担。</a:t>
            </a:r>
          </a:p>
          <a:p>
            <a:r>
              <a:rPr lang="zh-CN" altLang="en-US" b="1" dirty="0"/>
              <a:t>与奖励模型的比较性质对齐：</a:t>
            </a:r>
            <a:endParaRPr lang="en-US" altLang="zh-CN" b="1" dirty="0"/>
          </a:p>
          <a:p>
            <a:pPr lvl="1"/>
            <a:r>
              <a:rPr lang="en" altLang="zh-CN" dirty="0"/>
              <a:t>GRPO </a:t>
            </a:r>
            <a:r>
              <a:rPr lang="zh-CN" altLang="en-US" dirty="0"/>
              <a:t>使用组内相对奖励计算优势函数，这与奖励模型通常在同一问题的不同输出之间进行比较的性质相符。</a:t>
            </a:r>
          </a:p>
          <a:p>
            <a:r>
              <a:rPr lang="en" altLang="zh-CN" b="1" dirty="0"/>
              <a:t>KL</a:t>
            </a:r>
            <a:r>
              <a:rPr lang="zh-CN" altLang="en-US" b="1" dirty="0"/>
              <a:t>惩罚在损失函数中：</a:t>
            </a:r>
            <a:endParaRPr lang="en-US" altLang="zh-CN" b="1" dirty="0"/>
          </a:p>
          <a:p>
            <a:pPr lvl="1"/>
            <a:r>
              <a:rPr lang="en" altLang="zh-CN" dirty="0"/>
              <a:t>GRPO </a:t>
            </a:r>
            <a:r>
              <a:rPr lang="zh-CN" altLang="en-US" dirty="0"/>
              <a:t>直接将训练策略 </a:t>
            </a:r>
            <a:r>
              <a:rPr lang="el-GR" altLang="zh-CN" dirty="0" err="1"/>
              <a:t>πθ</a:t>
            </a:r>
            <a:r>
              <a:rPr lang="el-GR" altLang="zh-CN" dirty="0"/>
              <a:t> </a:t>
            </a:r>
            <a:r>
              <a:rPr lang="zh-CN" altLang="en-US" dirty="0"/>
              <a:t>和参考策略 </a:t>
            </a:r>
            <a:r>
              <a:rPr lang="el-GR" altLang="zh-CN" dirty="0"/>
              <a:t>π</a:t>
            </a:r>
            <a:r>
              <a:rPr lang="en" altLang="zh-CN" dirty="0"/>
              <a:t>ref </a:t>
            </a:r>
            <a:r>
              <a:rPr lang="zh-CN" altLang="en-US" dirty="0"/>
              <a:t>之间的 </a:t>
            </a:r>
            <a:r>
              <a:rPr lang="en" altLang="zh-CN" dirty="0"/>
              <a:t>KL </a:t>
            </a:r>
            <a:r>
              <a:rPr lang="zh-CN" altLang="en-US" dirty="0"/>
              <a:t>散度添加到损失中，而不是像 </a:t>
            </a:r>
            <a:r>
              <a:rPr lang="en" altLang="zh-CN" dirty="0"/>
              <a:t>PPO </a:t>
            </a:r>
            <a:r>
              <a:rPr lang="zh-CN" altLang="en-US" dirty="0"/>
              <a:t>那样在奖励中添加 </a:t>
            </a:r>
            <a:r>
              <a:rPr lang="en" altLang="zh-CN" dirty="0"/>
              <a:t>KL </a:t>
            </a:r>
            <a:r>
              <a:rPr lang="zh-CN" altLang="en-US" dirty="0"/>
              <a:t>惩罚项，从而避免了复杂化 </a:t>
            </a:r>
            <a:r>
              <a:rPr lang="en" altLang="zh-CN" dirty="0" err="1"/>
              <a:t>A^i,t</a:t>
            </a:r>
            <a:r>
              <a:rPr lang="en" altLang="zh-CN" dirty="0"/>
              <a:t> </a:t>
            </a:r>
            <a:r>
              <a:rPr lang="zh-CN" altLang="en-US" dirty="0"/>
              <a:t>的计算。</a:t>
            </a:r>
          </a:p>
        </p:txBody>
      </p:sp>
    </p:spTree>
    <p:extLst>
      <p:ext uri="{BB962C8B-B14F-4D97-AF65-F5344CB8AC3E}">
        <p14:creationId xmlns:p14="http://schemas.microsoft.com/office/powerpoint/2010/main" val="404125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938AF-B47A-1764-AB7F-5185CDB78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/>
          <a:lstStyle/>
          <a:p>
            <a:r>
              <a:rPr lang="zh-CN" altLang="en-US" dirty="0"/>
              <a:t>对产业的思考与小结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7963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541986" y="1111979"/>
            <a:ext cx="5801711" cy="1925511"/>
          </a:xfrm>
          <a:custGeom>
            <a:avLst/>
            <a:gdLst>
              <a:gd name="connsiteX0" fmla="*/ 0 w 5801711"/>
              <a:gd name="connsiteY0" fmla="*/ 0 h 1925511"/>
              <a:gd name="connsiteX1" fmla="*/ 5801711 w 5801711"/>
              <a:gd name="connsiteY1" fmla="*/ 0 h 1925511"/>
              <a:gd name="connsiteX2" fmla="*/ 5801711 w 5801711"/>
              <a:gd name="connsiteY2" fmla="*/ 1925511 h 1925511"/>
              <a:gd name="connsiteX3" fmla="*/ 0 w 5801711"/>
              <a:gd name="connsiteY3" fmla="*/ 1925511 h 1925511"/>
              <a:gd name="connsiteX4" fmla="*/ 0 w 5801711"/>
              <a:gd name="connsiteY4" fmla="*/ 0 h 192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711" h="1925511" fill="none" extrusionOk="0">
                <a:moveTo>
                  <a:pt x="0" y="0"/>
                </a:moveTo>
                <a:cubicBezTo>
                  <a:pt x="2895123" y="-49533"/>
                  <a:pt x="4443563" y="-14809"/>
                  <a:pt x="5801711" y="0"/>
                </a:cubicBezTo>
                <a:cubicBezTo>
                  <a:pt x="5889350" y="298467"/>
                  <a:pt x="5729032" y="1288445"/>
                  <a:pt x="5801711" y="1925511"/>
                </a:cubicBezTo>
                <a:cubicBezTo>
                  <a:pt x="4402844" y="1877280"/>
                  <a:pt x="967509" y="2009966"/>
                  <a:pt x="0" y="1925511"/>
                </a:cubicBezTo>
                <a:cubicBezTo>
                  <a:pt x="-38581" y="994114"/>
                  <a:pt x="63341" y="542827"/>
                  <a:pt x="0" y="0"/>
                </a:cubicBezTo>
                <a:close/>
              </a:path>
              <a:path w="5801711" h="1925511" stroke="0" extrusionOk="0">
                <a:moveTo>
                  <a:pt x="0" y="0"/>
                </a:moveTo>
                <a:cubicBezTo>
                  <a:pt x="1043281" y="118645"/>
                  <a:pt x="3493443" y="116012"/>
                  <a:pt x="5801711" y="0"/>
                </a:cubicBezTo>
                <a:cubicBezTo>
                  <a:pt x="5668829" y="614963"/>
                  <a:pt x="5886662" y="1622861"/>
                  <a:pt x="5801711" y="1925511"/>
                </a:cubicBezTo>
                <a:cubicBezTo>
                  <a:pt x="5053876" y="2060111"/>
                  <a:pt x="782489" y="1768315"/>
                  <a:pt x="0" y="1925511"/>
                </a:cubicBezTo>
                <a:cubicBezTo>
                  <a:pt x="-20187" y="1712825"/>
                  <a:pt x="-152480" y="772522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74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DeepSeek-R1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技术文章解读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678621" y="3048000"/>
            <a:ext cx="5885793" cy="725214"/>
          </a:xfrm>
          <a:custGeom>
            <a:avLst/>
            <a:gdLst>
              <a:gd name="connsiteX0" fmla="*/ 0 w 5885793"/>
              <a:gd name="connsiteY0" fmla="*/ 0 h 725214"/>
              <a:gd name="connsiteX1" fmla="*/ 5885793 w 5885793"/>
              <a:gd name="connsiteY1" fmla="*/ 0 h 725214"/>
              <a:gd name="connsiteX2" fmla="*/ 5885793 w 5885793"/>
              <a:gd name="connsiteY2" fmla="*/ 725214 h 725214"/>
              <a:gd name="connsiteX3" fmla="*/ 0 w 5885793"/>
              <a:gd name="connsiteY3" fmla="*/ 725214 h 725214"/>
              <a:gd name="connsiteX4" fmla="*/ 0 w 5885793"/>
              <a:gd name="connsiteY4" fmla="*/ 0 h 7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5793" h="725214" fill="none" extrusionOk="0">
                <a:moveTo>
                  <a:pt x="0" y="0"/>
                </a:moveTo>
                <a:cubicBezTo>
                  <a:pt x="2197597" y="-49533"/>
                  <a:pt x="3611595" y="-14809"/>
                  <a:pt x="5885793" y="0"/>
                </a:cubicBezTo>
                <a:cubicBezTo>
                  <a:pt x="5884644" y="275847"/>
                  <a:pt x="5823475" y="530374"/>
                  <a:pt x="5885793" y="725214"/>
                </a:cubicBezTo>
                <a:cubicBezTo>
                  <a:pt x="3166439" y="676983"/>
                  <a:pt x="1513909" y="809669"/>
                  <a:pt x="0" y="725214"/>
                </a:cubicBezTo>
                <a:cubicBezTo>
                  <a:pt x="35641" y="600250"/>
                  <a:pt x="49551" y="332618"/>
                  <a:pt x="0" y="0"/>
                </a:cubicBezTo>
                <a:close/>
              </a:path>
              <a:path w="5885793" h="725214" stroke="0" extrusionOk="0">
                <a:moveTo>
                  <a:pt x="0" y="0"/>
                </a:moveTo>
                <a:cubicBezTo>
                  <a:pt x="1152654" y="118645"/>
                  <a:pt x="3300254" y="116012"/>
                  <a:pt x="5885793" y="0"/>
                </a:cubicBezTo>
                <a:cubicBezTo>
                  <a:pt x="5870644" y="179915"/>
                  <a:pt x="5934545" y="410606"/>
                  <a:pt x="5885793" y="725214"/>
                </a:cubicBezTo>
                <a:cubicBezTo>
                  <a:pt x="5196527" y="859814"/>
                  <a:pt x="2909320" y="568018"/>
                  <a:pt x="0" y="725214"/>
                </a:cubicBezTo>
                <a:cubicBezTo>
                  <a:pt x="50924" y="608275"/>
                  <a:pt x="-21130" y="99615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56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836276" y="3794234"/>
            <a:ext cx="6253655" cy="1376856"/>
          </a:xfrm>
          <a:custGeom>
            <a:avLst/>
            <a:gdLst>
              <a:gd name="connsiteX0" fmla="*/ 0 w 6253655"/>
              <a:gd name="connsiteY0" fmla="*/ 0 h 1376856"/>
              <a:gd name="connsiteX1" fmla="*/ 6253655 w 6253655"/>
              <a:gd name="connsiteY1" fmla="*/ 0 h 1376856"/>
              <a:gd name="connsiteX2" fmla="*/ 6253655 w 6253655"/>
              <a:gd name="connsiteY2" fmla="*/ 1376856 h 1376856"/>
              <a:gd name="connsiteX3" fmla="*/ 0 w 6253655"/>
              <a:gd name="connsiteY3" fmla="*/ 1376856 h 1376856"/>
              <a:gd name="connsiteX4" fmla="*/ 0 w 6253655"/>
              <a:gd name="connsiteY4" fmla="*/ 0 h 137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655" h="1376856" fill="none" extrusionOk="0">
                <a:moveTo>
                  <a:pt x="0" y="0"/>
                </a:moveTo>
                <a:cubicBezTo>
                  <a:pt x="1793042" y="-49533"/>
                  <a:pt x="4531367" y="-14809"/>
                  <a:pt x="6253655" y="0"/>
                </a:cubicBezTo>
                <a:cubicBezTo>
                  <a:pt x="6247332" y="293975"/>
                  <a:pt x="6241458" y="1156254"/>
                  <a:pt x="6253655" y="1376856"/>
                </a:cubicBezTo>
                <a:cubicBezTo>
                  <a:pt x="5410300" y="1328625"/>
                  <a:pt x="2286385" y="1461311"/>
                  <a:pt x="0" y="1376856"/>
                </a:cubicBezTo>
                <a:cubicBezTo>
                  <a:pt x="-95257" y="731597"/>
                  <a:pt x="114694" y="453341"/>
                  <a:pt x="0" y="0"/>
                </a:cubicBezTo>
                <a:close/>
              </a:path>
              <a:path w="6253655" h="1376856" stroke="0" extrusionOk="0">
                <a:moveTo>
                  <a:pt x="0" y="0"/>
                </a:moveTo>
                <a:cubicBezTo>
                  <a:pt x="1189458" y="118645"/>
                  <a:pt x="3631382" y="116012"/>
                  <a:pt x="6253655" y="0"/>
                </a:cubicBezTo>
                <a:cubicBezTo>
                  <a:pt x="6297970" y="311650"/>
                  <a:pt x="6167111" y="1182074"/>
                  <a:pt x="6253655" y="1376856"/>
                </a:cubicBezTo>
                <a:cubicBezTo>
                  <a:pt x="5233239" y="1511456"/>
                  <a:pt x="2651698" y="1219660"/>
                  <a:pt x="0" y="1376856"/>
                </a:cubicBezTo>
                <a:cubicBezTo>
                  <a:pt x="-90969" y="793470"/>
                  <a:pt x="-70641" y="145184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64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825766" y="5160579"/>
            <a:ext cx="6740299" cy="1329431"/>
          </a:xfrm>
          <a:custGeom>
            <a:avLst/>
            <a:gdLst>
              <a:gd name="connsiteX0" fmla="*/ 0 w 6740299"/>
              <a:gd name="connsiteY0" fmla="*/ 0 h 1329431"/>
              <a:gd name="connsiteX1" fmla="*/ 6740299 w 6740299"/>
              <a:gd name="connsiteY1" fmla="*/ 0 h 1329431"/>
              <a:gd name="connsiteX2" fmla="*/ 6740299 w 6740299"/>
              <a:gd name="connsiteY2" fmla="*/ 1329431 h 1329431"/>
              <a:gd name="connsiteX3" fmla="*/ 0 w 6740299"/>
              <a:gd name="connsiteY3" fmla="*/ 1329431 h 1329431"/>
              <a:gd name="connsiteX4" fmla="*/ 0 w 6740299"/>
              <a:gd name="connsiteY4" fmla="*/ 0 h 132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0299" h="1329431" fill="none" extrusionOk="0">
                <a:moveTo>
                  <a:pt x="0" y="0"/>
                </a:moveTo>
                <a:cubicBezTo>
                  <a:pt x="3300594" y="-49533"/>
                  <a:pt x="3374141" y="-14809"/>
                  <a:pt x="6740299" y="0"/>
                </a:cubicBezTo>
                <a:cubicBezTo>
                  <a:pt x="6792816" y="300001"/>
                  <a:pt x="6687299" y="1142220"/>
                  <a:pt x="6740299" y="1329431"/>
                </a:cubicBezTo>
                <a:cubicBezTo>
                  <a:pt x="5313451" y="1281200"/>
                  <a:pt x="2983880" y="1413886"/>
                  <a:pt x="0" y="1329431"/>
                </a:cubicBezTo>
                <a:cubicBezTo>
                  <a:pt x="68968" y="1063498"/>
                  <a:pt x="61032" y="244450"/>
                  <a:pt x="0" y="0"/>
                </a:cubicBezTo>
                <a:close/>
              </a:path>
              <a:path w="6740299" h="1329431" stroke="0" extrusionOk="0">
                <a:moveTo>
                  <a:pt x="0" y="0"/>
                </a:moveTo>
                <a:cubicBezTo>
                  <a:pt x="1609551" y="118645"/>
                  <a:pt x="4765248" y="116012"/>
                  <a:pt x="6740299" y="0"/>
                </a:cubicBezTo>
                <a:cubicBezTo>
                  <a:pt x="6857252" y="162849"/>
                  <a:pt x="6824710" y="784164"/>
                  <a:pt x="6740299" y="1329431"/>
                </a:cubicBezTo>
                <a:cubicBezTo>
                  <a:pt x="5888191" y="1464031"/>
                  <a:pt x="2825564" y="1172235"/>
                  <a:pt x="0" y="1329431"/>
                </a:cubicBezTo>
                <a:cubicBezTo>
                  <a:pt x="41071" y="769894"/>
                  <a:pt x="-64200" y="243447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https://huggingface.co/deepseek-ai</a:t>
            </a:r>
            <a:endParaRPr lang="en" altLang="zh-CN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>
                <a:hlinkClick r:id="rId3"/>
              </a:rPr>
              <a:t>https://mp.weixin.qq.com/s/atKyfC5l-BaStje8-F3FGQ</a:t>
            </a:r>
            <a:endParaRPr lang="en" altLang="zh-CN" dirty="0"/>
          </a:p>
          <a:p>
            <a:pPr algn="l"/>
            <a:r>
              <a:rPr lang="en" altLang="zh-CN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https://github.com/deepseek-ai/DeepSeek-R1/blob/main/DeepSeek_R1.pdf</a:t>
            </a:r>
            <a:endParaRPr lang="en" altLang="zh-CN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endParaRPr lang="en" altLang="zh-CN" dirty="0"/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endParaRPr lang="en-US" altLang="zh-CN" dirty="0"/>
          </a:p>
          <a:p>
            <a:pPr algn="l"/>
            <a:r>
              <a:rPr lang="en" altLang="zh-CN" dirty="0">
                <a:hlinkClick r:id="rId5"/>
              </a:rPr>
              <a:t>https://github.com/chenzomi12/AIFoundation/tree/main/09News/00Others</a:t>
            </a:r>
            <a:endParaRPr lang="en-US" altLang="zh-CN" dirty="0"/>
          </a:p>
          <a:p>
            <a:pPr algn="l"/>
            <a:endParaRPr lang="e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0D5CE8-C51F-F19D-2C08-13B50F57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留给读者思考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32E37-75E3-D4FE-92FE-12956B0E7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CN" dirty="0"/>
              <a:t>DeepSeek-R1</a:t>
            </a:r>
            <a:r>
              <a:rPr lang="zh-CN" altLang="en-US" dirty="0"/>
              <a:t> 如何通过引入冷启动数据来提高推理性能？这个方法是否适用于多模态大模型？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dirty="0"/>
              <a:t>DeepSeek-R1</a:t>
            </a:r>
            <a:r>
              <a:rPr lang="zh-CN" altLang="en-US" dirty="0"/>
              <a:t> 相比之前的版本在哪些方面有所改进？它在</a:t>
            </a:r>
            <a:r>
              <a:rPr lang="en-US" altLang="zh-CN" dirty="0"/>
              <a:t>STEM</a:t>
            </a:r>
            <a:r>
              <a:rPr lang="zh-CN" altLang="en-US" dirty="0"/>
              <a:t>相关问题上的表现为什么更好？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dirty="0"/>
              <a:t>文章提到 </a:t>
            </a:r>
            <a:r>
              <a:rPr lang="en-US" altLang="zh-CN" dirty="0"/>
              <a:t>DeepSeek-R1</a:t>
            </a:r>
            <a:r>
              <a:rPr lang="zh-CN" altLang="en-US" dirty="0"/>
              <a:t> 在某些任务上表现不如 </a:t>
            </a:r>
            <a:r>
              <a:rPr lang="en-US" altLang="zh-CN" dirty="0"/>
              <a:t>DeepSeek-V3</a:t>
            </a:r>
            <a:r>
              <a:rPr lang="zh-CN" altLang="en-US" dirty="0"/>
              <a:t>，这是为什么？有没有改进的方案？</a:t>
            </a:r>
            <a:endParaRPr lang="en-US" altLang="zh-CN" dirty="0"/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9CA10AA-FE02-1324-CA2C-1B07B3AB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3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39358E-7815-404F-AD7D-D40ADE3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6E8608-AB72-B2C5-90A5-94A8DF3D0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F47DE8-14A2-AFF9-8863-4E5363FC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30" y="711666"/>
            <a:ext cx="8823681" cy="56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id="{E83F18A6-0AFB-374F-0B67-C517075E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DBF9EA-7786-AE10-0BF3-8E9E834F7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-US" dirty="0"/>
              <a:t>是一个通过大规模 强化学习（</a:t>
            </a:r>
            <a:r>
              <a:rPr lang="en" altLang="zh-CN" dirty="0"/>
              <a:t>RL</a:t>
            </a:r>
            <a:r>
              <a:rPr lang="zh-CN" altLang="en" dirty="0"/>
              <a:t>）</a:t>
            </a:r>
            <a:r>
              <a:rPr lang="zh-CN" altLang="en-US" dirty="0"/>
              <a:t>训练出来的模型，没有经过超级微调（</a:t>
            </a:r>
            <a:r>
              <a:rPr lang="en" altLang="zh-CN" dirty="0"/>
              <a:t>SFT</a:t>
            </a:r>
            <a:r>
              <a:rPr lang="zh-CN" altLang="en" dirty="0"/>
              <a:t>）</a:t>
            </a:r>
            <a:r>
              <a:rPr lang="zh-CN" altLang="en-US" dirty="0"/>
              <a:t>这一初步步骤，但却展示了非凡的推 理能力。通过强化学习，</a:t>
            </a:r>
            <a:r>
              <a:rPr lang="en" altLang="zh-CN" dirty="0"/>
              <a:t>DeepSeek-R1-Zero </a:t>
            </a:r>
            <a:r>
              <a:rPr lang="zh-CN" altLang="en-US" dirty="0"/>
              <a:t>自然而然地出现了许多强大而有趣的推理行为。</a:t>
            </a:r>
            <a:endParaRPr lang="en-US" altLang="zh-CN" dirty="0"/>
          </a:p>
          <a:p>
            <a:r>
              <a:rPr lang="zh-CN" altLang="en-US" dirty="0"/>
              <a:t>然而， 它也遇到了可读性差和语言混杂等挑战。 为了解决这些问题并进一步提高推理性能， 我们引入了 </a:t>
            </a:r>
            <a:r>
              <a:rPr lang="en" altLang="zh-CN" dirty="0"/>
              <a:t>DeepSeek-R1</a:t>
            </a:r>
            <a:r>
              <a:rPr lang="zh-CN" altLang="en" dirty="0"/>
              <a:t>，</a:t>
            </a:r>
            <a:r>
              <a:rPr lang="zh-CN" altLang="en-US" dirty="0"/>
              <a:t>它在</a:t>
            </a:r>
            <a:r>
              <a:rPr lang="en" altLang="zh-CN" dirty="0"/>
              <a:t>RL</a:t>
            </a:r>
            <a:r>
              <a:rPr lang="zh-CN" altLang="en-US" dirty="0"/>
              <a:t>之前结合了多阶段训练和冷启动数据。</a:t>
            </a:r>
            <a:endParaRPr lang="en-US" altLang="zh-CN" dirty="0"/>
          </a:p>
          <a:p>
            <a:r>
              <a:rPr lang="en" altLang="zh-CN" dirty="0"/>
              <a:t>DeepSeek- R1</a:t>
            </a:r>
            <a:r>
              <a:rPr lang="zh-CN" altLang="en-US" dirty="0"/>
              <a:t>在推理任务上取得了与</a:t>
            </a:r>
            <a:r>
              <a:rPr lang="en" altLang="zh-CN" dirty="0"/>
              <a:t>OpenAIo1-1217</a:t>
            </a:r>
            <a:r>
              <a:rPr lang="zh-CN" altLang="en-US" dirty="0"/>
              <a:t>相当的性能。为了支持研究社区，我们开源了</a:t>
            </a:r>
            <a:r>
              <a:rPr lang="en" altLang="zh-CN" dirty="0"/>
              <a:t>DeepSeek-R1-Zero</a:t>
            </a:r>
            <a:r>
              <a:rPr lang="zh-CN" altLang="en" dirty="0"/>
              <a:t>、</a:t>
            </a:r>
            <a:r>
              <a:rPr lang="en" altLang="zh-CN" dirty="0"/>
              <a:t>DeepSeek-R1</a:t>
            </a:r>
            <a:r>
              <a:rPr lang="zh-CN" altLang="en-US" dirty="0"/>
              <a:t>以及基于</a:t>
            </a:r>
            <a:r>
              <a:rPr lang="en" altLang="zh-CN" dirty="0"/>
              <a:t>Qwen </a:t>
            </a:r>
            <a:r>
              <a:rPr lang="zh-CN" altLang="en-US" dirty="0"/>
              <a:t>和</a:t>
            </a:r>
            <a:r>
              <a:rPr lang="en" altLang="zh-CN" dirty="0"/>
              <a:t>Llama</a:t>
            </a:r>
            <a:r>
              <a:rPr lang="zh-CN" altLang="en-US" dirty="0"/>
              <a:t>从</a:t>
            </a:r>
            <a:r>
              <a:rPr lang="en" altLang="zh-CN" dirty="0"/>
              <a:t>DeepSeek-R1</a:t>
            </a:r>
            <a:r>
              <a:rPr lang="zh-CN" altLang="en-US" dirty="0"/>
              <a:t>中提炼出的六个密集模型（</a:t>
            </a:r>
            <a:r>
              <a:rPr lang="en-US" altLang="zh-CN" dirty="0"/>
              <a:t>1.5</a:t>
            </a:r>
            <a:r>
              <a:rPr lang="en" altLang="zh-CN" dirty="0"/>
              <a:t>B</a:t>
            </a:r>
            <a:r>
              <a:rPr lang="zh-CN" altLang="en" dirty="0"/>
              <a:t>、</a:t>
            </a:r>
            <a:r>
              <a:rPr lang="en" altLang="zh-CN" dirty="0"/>
              <a:t>7B</a:t>
            </a:r>
            <a:r>
              <a:rPr lang="zh-CN" altLang="en" dirty="0"/>
              <a:t>、</a:t>
            </a:r>
            <a:r>
              <a:rPr lang="en" altLang="zh-CN" dirty="0"/>
              <a:t>8B</a:t>
            </a:r>
            <a:r>
              <a:rPr lang="zh-CN" altLang="en" dirty="0"/>
              <a:t>、</a:t>
            </a:r>
            <a:r>
              <a:rPr lang="en" altLang="zh-CN" dirty="0"/>
              <a:t>14B</a:t>
            </a:r>
            <a:r>
              <a:rPr lang="zh-CN" altLang="en" dirty="0"/>
              <a:t>、</a:t>
            </a:r>
            <a:r>
              <a:rPr lang="en" altLang="zh-CN" dirty="0"/>
              <a:t>32B</a:t>
            </a:r>
            <a:r>
              <a:rPr lang="zh-CN" altLang="en" dirty="0"/>
              <a:t>、</a:t>
            </a:r>
            <a:r>
              <a:rPr lang="en" altLang="zh-CN" dirty="0"/>
              <a:t>70B</a:t>
            </a:r>
            <a:r>
              <a:rPr lang="zh-CN" altLang="en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57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F55EEBC2-BC62-D2B3-AE0B-9A35E4CE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Introduciton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BB2543B-5759-4E07-3014-EF86A45FF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迈出了利用纯强化学习（</a:t>
            </a:r>
            <a:r>
              <a:rPr lang="en" altLang="zh-CN" dirty="0"/>
              <a:t>RL</a:t>
            </a:r>
            <a:r>
              <a:rPr lang="zh-CN" altLang="en" dirty="0"/>
              <a:t>）</a:t>
            </a:r>
            <a:r>
              <a:rPr lang="zh-CN" altLang="en-US" dirty="0"/>
              <a:t>提高语言模型推理能力的第一步。我们的目标是探索 </a:t>
            </a:r>
            <a:r>
              <a:rPr lang="en" altLang="zh-CN" dirty="0"/>
              <a:t>LLM </a:t>
            </a:r>
            <a:r>
              <a:rPr lang="zh-CN" altLang="en-US" dirty="0"/>
              <a:t>在没有任何监督数据的情况下开发推理能力的潜力，重点关注它们通过纯强化学习过程进行自 我进化的情况。 </a:t>
            </a:r>
            <a:endParaRPr lang="en-US" altLang="zh-CN" dirty="0"/>
          </a:p>
          <a:p>
            <a:r>
              <a:rPr lang="zh-CN" altLang="en-US" dirty="0"/>
              <a:t>具体来说， 我们使用</a:t>
            </a:r>
            <a:r>
              <a:rPr lang="en" altLang="zh-CN" dirty="0"/>
              <a:t>DeepSeek-V3-Base</a:t>
            </a:r>
            <a:r>
              <a:rPr lang="zh-CN" altLang="en-US" dirty="0"/>
              <a:t>作为基础模型， 并采用</a:t>
            </a:r>
            <a:r>
              <a:rPr lang="en" altLang="zh-CN" dirty="0"/>
              <a:t>GRPO</a:t>
            </a:r>
            <a:r>
              <a:rPr lang="zh-CN" altLang="en" dirty="0"/>
              <a:t>（</a:t>
            </a:r>
            <a:r>
              <a:rPr lang="en" altLang="zh-CN" dirty="0"/>
              <a:t>Shao</a:t>
            </a:r>
            <a:r>
              <a:rPr lang="zh-CN" altLang="en-US" dirty="0"/>
              <a:t>等人， </a:t>
            </a:r>
            <a:r>
              <a:rPr lang="en-US" altLang="zh-CN" dirty="0"/>
              <a:t>2024</a:t>
            </a:r>
            <a:r>
              <a:rPr lang="zh-CN" altLang="en-US" dirty="0"/>
              <a:t>年）作为</a:t>
            </a:r>
            <a:r>
              <a:rPr lang="en" altLang="zh-CN" dirty="0"/>
              <a:t>RL</a:t>
            </a:r>
            <a:r>
              <a:rPr lang="zh-CN" altLang="en-US" dirty="0"/>
              <a:t>框架，以提高模型的推理性能。在训练过程中，</a:t>
            </a:r>
            <a:r>
              <a:rPr lang="en" altLang="zh-CN" dirty="0"/>
              <a:t>DeepSeek-R1-Zero </a:t>
            </a:r>
            <a:r>
              <a:rPr lang="zh-CN" altLang="en-US" dirty="0"/>
              <a:t>自然而然地出现 了许多强大而有趣的推理行为。</a:t>
            </a:r>
            <a:endParaRPr lang="en-US" altLang="zh-CN" dirty="0"/>
          </a:p>
          <a:p>
            <a:r>
              <a:rPr lang="zh-CN" altLang="en-US" dirty="0"/>
              <a:t>经过数千个</a:t>
            </a:r>
            <a:r>
              <a:rPr lang="en" altLang="zh-CN" dirty="0"/>
              <a:t>RL</a:t>
            </a:r>
            <a:r>
              <a:rPr lang="zh-CN" altLang="en-US" dirty="0"/>
              <a:t>步骤后，</a:t>
            </a:r>
            <a:r>
              <a:rPr lang="en" altLang="zh-CN" dirty="0"/>
              <a:t>DeepSeek-R1-Zero</a:t>
            </a:r>
            <a:r>
              <a:rPr lang="zh-CN" altLang="en-US" dirty="0"/>
              <a:t>在推理基准测试中表现出了超强的 性能。例如，在</a:t>
            </a:r>
            <a:r>
              <a:rPr lang="en" altLang="zh-CN" dirty="0"/>
              <a:t>AIME 2024</a:t>
            </a:r>
            <a:r>
              <a:rPr lang="zh-CN" altLang="en-US" dirty="0"/>
              <a:t>上的</a:t>
            </a:r>
            <a:r>
              <a:rPr lang="en" altLang="zh-CN" dirty="0"/>
              <a:t>pass@1</a:t>
            </a:r>
            <a:r>
              <a:rPr lang="zh-CN" altLang="en-US" dirty="0"/>
              <a:t>得分从</a:t>
            </a:r>
            <a:r>
              <a:rPr lang="en-US" altLang="zh-CN" dirty="0"/>
              <a:t>15.6%</a:t>
            </a:r>
            <a:r>
              <a:rPr lang="zh-CN" altLang="en-US" dirty="0"/>
              <a:t>提高到</a:t>
            </a:r>
            <a:r>
              <a:rPr lang="en-US" altLang="zh-CN" dirty="0"/>
              <a:t>71.0%</a:t>
            </a:r>
            <a:r>
              <a:rPr lang="zh-CN" altLang="en-US" dirty="0"/>
              <a:t>，在多数投票的情况下，得分进一步提高到 </a:t>
            </a:r>
            <a:r>
              <a:rPr lang="en-US" altLang="zh-CN" dirty="0"/>
              <a:t>86.7%</a:t>
            </a:r>
            <a:r>
              <a:rPr lang="zh-CN" altLang="en-US" dirty="0"/>
              <a:t>，与</a:t>
            </a:r>
            <a:r>
              <a:rPr lang="en" altLang="zh-CN" dirty="0"/>
              <a:t>OpenAI-o1-0912</a:t>
            </a:r>
            <a:r>
              <a:rPr lang="zh-CN" altLang="en-US" dirty="0"/>
              <a:t>的性能不相上下。</a:t>
            </a:r>
          </a:p>
        </p:txBody>
      </p:sp>
    </p:spTree>
    <p:extLst>
      <p:ext uri="{BB962C8B-B14F-4D97-AF65-F5344CB8AC3E}">
        <p14:creationId xmlns:p14="http://schemas.microsoft.com/office/powerpoint/2010/main" val="99997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DCD2188-A74A-B2C7-F47E-79E0D54C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" dirty="0"/>
              <a:t>：</a:t>
            </a:r>
            <a:r>
              <a:rPr lang="zh-CN" altLang="en-US" dirty="0"/>
              <a:t>基础模型的强化学习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E4DD6D-1905-936B-9A95-CD3E4ED61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强化学习在推理任务中表现出了显著的有效性，我们之前的工作（</a:t>
            </a:r>
            <a:r>
              <a:rPr lang="en" altLang="zh-CN" dirty="0"/>
              <a:t>Shao </a:t>
            </a:r>
            <a:r>
              <a:rPr lang="zh-CN" altLang="en-US" dirty="0"/>
              <a:t>等人，</a:t>
            </a:r>
            <a:r>
              <a:rPr lang="en-US" altLang="zh-CN" dirty="0"/>
              <a:t>2024 </a:t>
            </a:r>
            <a:r>
              <a:rPr lang="zh-CN" altLang="en-US" dirty="0"/>
              <a:t>年；</a:t>
            </a:r>
            <a:r>
              <a:rPr lang="en" altLang="zh-CN" dirty="0"/>
              <a:t>Wang </a:t>
            </a:r>
            <a:r>
              <a:rPr lang="zh-CN" altLang="en-US" dirty="0"/>
              <a:t>等人 ，</a:t>
            </a:r>
            <a:r>
              <a:rPr lang="en-US" altLang="zh-CN" dirty="0"/>
              <a:t>2023 </a:t>
            </a:r>
            <a:r>
              <a:rPr lang="zh-CN" altLang="en-US" dirty="0"/>
              <a:t>年）也这一点。证明了然而，这些工作在很大程度上依赖于监督数据，而监督数据的收集需 要大量时间。</a:t>
            </a:r>
            <a:endParaRPr lang="en-US" altLang="zh-CN" dirty="0"/>
          </a:p>
          <a:p>
            <a:r>
              <a:rPr lang="zh-CN" altLang="en-US" dirty="0"/>
              <a:t>探索 </a:t>
            </a:r>
            <a:r>
              <a:rPr lang="en" altLang="zh-CN" dirty="0"/>
              <a:t>LLMs </a:t>
            </a:r>
            <a:r>
              <a:rPr lang="zh-CN" altLang="en-US" dirty="0"/>
              <a:t>在没有任何监督数据的情况下开发推理能力的潜力，重 点关注它们通过纯强化学习过程进行自我进化的情况。我们首先简要介绍了我们的强化学习算法， 然后介绍了一些 令人兴奋的结果，希望能为社区提供有价值的见解。</a:t>
            </a:r>
          </a:p>
        </p:txBody>
      </p:sp>
    </p:spTree>
    <p:extLst>
      <p:ext uri="{BB962C8B-B14F-4D97-AF65-F5344CB8AC3E}">
        <p14:creationId xmlns:p14="http://schemas.microsoft.com/office/powerpoint/2010/main" val="110759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E2A0C-2793-D4D9-C451-2092A259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-US" dirty="0"/>
              <a:t> 的奖励模型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2279C1-2D64-5B82-FD9A-5C59139AA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奖励是训练信号的来源，它决定了 </a:t>
            </a:r>
            <a:r>
              <a:rPr lang="en" altLang="zh-CN" dirty="0"/>
              <a:t>RL </a:t>
            </a:r>
            <a:r>
              <a:rPr lang="zh-CN" altLang="en-US" dirty="0"/>
              <a:t>的优化方向。为了训练 </a:t>
            </a:r>
            <a:r>
              <a:rPr lang="en" altLang="zh-CN" dirty="0"/>
              <a:t>DeepSeek-R1-Zero</a:t>
            </a:r>
            <a:r>
              <a:rPr lang="zh-CN" altLang="en" dirty="0"/>
              <a:t>，</a:t>
            </a:r>
            <a:r>
              <a:rPr lang="zh-CN" altLang="en-US" dirty="0"/>
              <a:t>我们采用了基于 规则的奖励系统，主要包括两类奖励：</a:t>
            </a:r>
          </a:p>
          <a:p>
            <a:pPr lvl="1"/>
            <a:r>
              <a:rPr lang="zh-CN" altLang="en-US" dirty="0"/>
              <a:t>准确性奖励：准确性奖励模型可评估答案是否正确。，对于具有确定结果的数学问题，模型需要以指 定格式（如在方框内）提供最终答案， 从而对正确性进行可靠的基于规则的验证。 同样， 对于 </a:t>
            </a:r>
            <a:r>
              <a:rPr lang="en" altLang="zh-CN" dirty="0" err="1"/>
              <a:t>LeetCode</a:t>
            </a:r>
            <a:r>
              <a:rPr lang="en" altLang="zh-CN" dirty="0"/>
              <a:t> </a:t>
            </a:r>
            <a:r>
              <a:rPr lang="zh-CN" altLang="en-US" dirty="0"/>
              <a:t>问题，可以使用编译器根据预定义的测试用例生成反馈。</a:t>
            </a:r>
          </a:p>
          <a:p>
            <a:pPr lvl="1"/>
            <a:r>
              <a:rPr lang="zh-CN" altLang="en-US" dirty="0"/>
              <a:t>格式奖励：除了准确性奖励模型外，我们还采用了格式奖励模型，强制模型将其思考过程置于</a:t>
            </a:r>
            <a:r>
              <a:rPr lang="en-US" altLang="zh-CN" dirty="0"/>
              <a:t>"&lt; </a:t>
            </a:r>
            <a:r>
              <a:rPr lang="zh-CN" altLang="en-US" dirty="0"/>
              <a:t>思考</a:t>
            </a:r>
            <a:r>
              <a:rPr lang="en-US" altLang="zh-CN" dirty="0"/>
              <a:t>&gt;"</a:t>
            </a:r>
            <a:r>
              <a:rPr lang="zh-CN" altLang="en-US" dirty="0"/>
              <a:t>和</a:t>
            </a:r>
            <a:r>
              <a:rPr lang="en-US" altLang="zh-CN" dirty="0"/>
              <a:t>"&lt;/</a:t>
            </a:r>
            <a:r>
              <a:rPr lang="zh-CN" altLang="en-US" dirty="0"/>
              <a:t>思考</a:t>
            </a:r>
            <a:r>
              <a:rPr lang="en-US" altLang="zh-CN" dirty="0"/>
              <a:t>&gt;"</a:t>
            </a:r>
            <a:r>
              <a:rPr lang="zh-CN" altLang="en-US" dirty="0"/>
              <a:t>标记之间。</a:t>
            </a:r>
          </a:p>
        </p:txBody>
      </p:sp>
    </p:spTree>
    <p:extLst>
      <p:ext uri="{BB962C8B-B14F-4D97-AF65-F5344CB8AC3E}">
        <p14:creationId xmlns:p14="http://schemas.microsoft.com/office/powerpoint/2010/main" val="100237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369635-BDEC-C527-95D2-3C9E527A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 </a:t>
            </a:r>
            <a:r>
              <a:rPr lang="zh-CN" altLang="en-US" dirty="0"/>
              <a:t>的性能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5779AB-CF18-E94A-8F8A-CB8F7EEF1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DeepSeek-R1-Zero </a:t>
            </a:r>
            <a:r>
              <a:rPr lang="zh-CN" altLang="en-US" dirty="0"/>
              <a:t>在训练过程中的 </a:t>
            </a:r>
            <a:r>
              <a:rPr lang="en" altLang="zh-CN" dirty="0"/>
              <a:t>AIME </a:t>
            </a:r>
            <a:r>
              <a:rPr lang="zh-CN" altLang="en-US" dirty="0"/>
              <a:t>准确率。我们对每个问题抽取 </a:t>
            </a:r>
            <a:r>
              <a:rPr lang="en-US" altLang="zh-CN" dirty="0"/>
              <a:t>16 </a:t>
            </a:r>
            <a:r>
              <a:rPr lang="zh-CN" altLang="en-US" dirty="0"/>
              <a:t>个回答，计算总体平均准确率，以确保评估的稳定性。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DFB79F-F916-8F8B-05DD-107E180F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66" y="2252369"/>
            <a:ext cx="6579229" cy="40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29407</TotalTime>
  <Words>1627</Words>
  <Application>Microsoft Macintosh PowerPoint</Application>
  <PresentationFormat>自定义</PresentationFormat>
  <Paragraphs>109</Paragraphs>
  <Slides>35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 MEDIUM</vt:lpstr>
      <vt:lpstr>FUTURA 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视频目录大纲</vt:lpstr>
      <vt:lpstr>PowerPoint 演示文稿</vt:lpstr>
      <vt:lpstr>PowerPoint 演示文稿</vt:lpstr>
      <vt:lpstr>摘要</vt:lpstr>
      <vt:lpstr>Introduciton</vt:lpstr>
      <vt:lpstr>DeepSeek-R1-Zero：基础模型的强化学习</vt:lpstr>
      <vt:lpstr>DeepSeek-R1-Zero 的奖励模型</vt:lpstr>
      <vt:lpstr>DeepSeek-R1-Zero 的性能</vt:lpstr>
      <vt:lpstr>DeepSeek-R1-Zero的自我进化过程</vt:lpstr>
      <vt:lpstr>DeepSeek-R1-Zero 的 "啊哈时刻"</vt:lpstr>
      <vt:lpstr>DeepSeek-R1：冷启动强化学习</vt:lpstr>
      <vt:lpstr>DeepSeek-R1：冷启动</vt:lpstr>
      <vt:lpstr>DeepSeek-R1：以推理为导向的强化学习</vt:lpstr>
      <vt:lpstr>DeepSeek-R1：拒绝采样和监督微调</vt:lpstr>
      <vt:lpstr>PowerPoint 演示文稿</vt:lpstr>
      <vt:lpstr>DeepSeek-R1-Zero 整体训练流程</vt:lpstr>
      <vt:lpstr>DeepSeek-R1 整体训练流程</vt:lpstr>
      <vt:lpstr>PowerPoint 演示文稿</vt:lpstr>
      <vt:lpstr>PowerPoint 演示文稿</vt:lpstr>
      <vt:lpstr>300 年前 鹅也是个研究算法的人</vt:lpstr>
      <vt:lpstr>RL + LLM 知识</vt:lpstr>
      <vt:lpstr>RL + LLM 知识：On Policy 与 Off Policy 差异在哪？</vt:lpstr>
      <vt:lpstr>PPO 算法</vt:lpstr>
      <vt:lpstr>PPO 问题</vt:lpstr>
      <vt:lpstr>Group Relative Policy Optimization (GRPO)</vt:lpstr>
      <vt:lpstr>Group Relative Policy Optimization (GRPO)</vt:lpstr>
      <vt:lpstr>PowerPoint 演示文稿</vt:lpstr>
      <vt:lpstr>总结与思考</vt:lpstr>
      <vt:lpstr>总结与思考</vt:lpstr>
      <vt:lpstr>总结与思考</vt:lpstr>
      <vt:lpstr>总结与思考</vt:lpstr>
      <vt:lpstr>PowerPoint 演示文稿</vt:lpstr>
      <vt:lpstr>引用与参考</vt:lpstr>
      <vt:lpstr>留给读者思考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9620</cp:revision>
  <cp:lastPrinted>2023-09-08T09:14:01Z</cp:lastPrinted>
  <dcterms:created xsi:type="dcterms:W3CDTF">2020-08-28T08:44:19Z</dcterms:created>
  <dcterms:modified xsi:type="dcterms:W3CDTF">2025-01-20T19:11:16Z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